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7"/>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712" r:id="rId25"/>
    <p:sldId id="618" r:id="rId26"/>
    <p:sldId id="619" r:id="rId27"/>
    <p:sldId id="620" r:id="rId28"/>
    <p:sldId id="621" r:id="rId29"/>
    <p:sldId id="622" r:id="rId30"/>
    <p:sldId id="623" r:id="rId31"/>
    <p:sldId id="624" r:id="rId32"/>
    <p:sldId id="625" r:id="rId33"/>
    <p:sldId id="626" r:id="rId34"/>
    <p:sldId id="627" r:id="rId35"/>
    <p:sldId id="628" r:id="rId36"/>
    <p:sldId id="702" r:id="rId37"/>
    <p:sldId id="704" r:id="rId38"/>
    <p:sldId id="707" r:id="rId39"/>
    <p:sldId id="629" r:id="rId40"/>
    <p:sldId id="630" r:id="rId41"/>
    <p:sldId id="631" r:id="rId42"/>
    <p:sldId id="632" r:id="rId43"/>
    <p:sldId id="633" r:id="rId44"/>
    <p:sldId id="634" r:id="rId45"/>
    <p:sldId id="635" r:id="rId46"/>
    <p:sldId id="636" r:id="rId47"/>
    <p:sldId id="696" r:id="rId48"/>
    <p:sldId id="697" r:id="rId49"/>
    <p:sldId id="698" r:id="rId50"/>
    <p:sldId id="699" r:id="rId51"/>
    <p:sldId id="700" r:id="rId52"/>
    <p:sldId id="637" r:id="rId53"/>
    <p:sldId id="638" r:id="rId54"/>
    <p:sldId id="683" r:id="rId55"/>
    <p:sldId id="640" r:id="rId56"/>
    <p:sldId id="641" r:id="rId57"/>
    <p:sldId id="678" r:id="rId58"/>
    <p:sldId id="643" r:id="rId59"/>
    <p:sldId id="644" r:id="rId60"/>
    <p:sldId id="645" r:id="rId61"/>
    <p:sldId id="646" r:id="rId62"/>
    <p:sldId id="647" r:id="rId63"/>
    <p:sldId id="679" r:id="rId64"/>
    <p:sldId id="649" r:id="rId65"/>
    <p:sldId id="650" r:id="rId66"/>
    <p:sldId id="651" r:id="rId67"/>
    <p:sldId id="652" r:id="rId68"/>
    <p:sldId id="653" r:id="rId69"/>
    <p:sldId id="684" r:id="rId70"/>
    <p:sldId id="685" r:id="rId71"/>
    <p:sldId id="686" r:id="rId72"/>
    <p:sldId id="657" r:id="rId73"/>
    <p:sldId id="708" r:id="rId74"/>
    <p:sldId id="709" r:id="rId75"/>
    <p:sldId id="710" r:id="rId76"/>
    <p:sldId id="711" r:id="rId77"/>
    <p:sldId id="658" r:id="rId78"/>
    <p:sldId id="680" r:id="rId79"/>
    <p:sldId id="660" r:id="rId80"/>
    <p:sldId id="661" r:id="rId81"/>
    <p:sldId id="662" r:id="rId82"/>
    <p:sldId id="687" r:id="rId83"/>
    <p:sldId id="664" r:id="rId84"/>
    <p:sldId id="665" r:id="rId85"/>
    <p:sldId id="666" r:id="rId86"/>
    <p:sldId id="667" r:id="rId87"/>
    <p:sldId id="668" r:id="rId88"/>
    <p:sldId id="681" r:id="rId89"/>
    <p:sldId id="670" r:id="rId90"/>
    <p:sldId id="671" r:id="rId91"/>
    <p:sldId id="672" r:id="rId92"/>
    <p:sldId id="673" r:id="rId93"/>
    <p:sldId id="689" r:id="rId94"/>
    <p:sldId id="690" r:id="rId95"/>
    <p:sldId id="691" r:id="rId96"/>
    <p:sldId id="692" r:id="rId97"/>
    <p:sldId id="693" r:id="rId98"/>
    <p:sldId id="694" r:id="rId99"/>
    <p:sldId id="682" r:id="rId100"/>
    <p:sldId id="675" r:id="rId101"/>
    <p:sldId id="676" r:id="rId102"/>
    <p:sldId id="604" r:id="rId103"/>
    <p:sldId id="605" r:id="rId104"/>
    <p:sldId id="454" r:id="rId105"/>
    <p:sldId id="495" r:id="rId10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5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74914" autoAdjust="0"/>
  </p:normalViewPr>
  <p:slideViewPr>
    <p:cSldViewPr snapToGrid="0">
      <p:cViewPr varScale="1">
        <p:scale>
          <a:sx n="87" d="100"/>
          <a:sy n="87" d="100"/>
        </p:scale>
        <p:origin x="1488" y="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presProps" Target="pres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7/10/2015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SQL Database authenticate at the database level by using contained database users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Parallel Queries</a:t>
            </a:r>
            <a:r>
              <a:rPr lang="en-US" sz="1200" b="0" i="0" kern="1200" baseline="0" dirty="0" smtClean="0">
                <a:solidFill>
                  <a:schemeClr val="tx1"/>
                </a:solidFill>
                <a:effectLst/>
                <a:latin typeface="+mn-lt"/>
                <a:ea typeface="+mn-ea"/>
                <a:cs typeface="+mn-cs"/>
              </a:rPr>
              <a:t> s</a:t>
            </a:r>
            <a:r>
              <a:rPr lang="en-US" sz="1200" b="0" i="0" kern="1200" dirty="0" smtClean="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a:t>
            </a:r>
            <a:r>
              <a:rPr lang="en-US" dirty="0" smtClean="0">
                <a:effectLst/>
              </a:rPr>
              <a:t>is now</a:t>
            </a:r>
            <a:r>
              <a:rPr lang="en-US" baseline="0" dirty="0" smtClean="0">
                <a:effectLst/>
              </a:rPr>
              <a:t> supported: http://azure.microsoft.com/blog/2014/12/11/preview-available-for-next-generation-of-azure-sql-database/ </a:t>
            </a:r>
            <a:endParaRPr lang="en-US" baseline="0" dirty="0" smtClean="0">
              <a:effectLst/>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49</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Full-Text Search </a:t>
            </a:r>
            <a:r>
              <a:rPr lang="en-US" smtClean="0"/>
              <a:t>now supported</a:t>
            </a:r>
            <a:r>
              <a:rPr lang="en-US" baseline="0" smtClean="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Achieve near-infinite scale in terms of storage and throughput by horizontally partitioning data(</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Best partition option</a:t>
            </a:r>
            <a:r>
              <a:rPr lang="en-US" sz="1200" b="0" i="0" kern="1200" baseline="0" dirty="0" smtClean="0">
                <a:solidFill>
                  <a:schemeClr val="tx1"/>
                </a:solidFill>
                <a:effectLst/>
                <a:latin typeface="+mn-lt"/>
                <a:ea typeface="+mn-ea"/>
                <a:cs typeface="+mn-cs"/>
              </a:rPr>
              <a:t> for </a:t>
            </a:r>
            <a:r>
              <a:rPr lang="en-US" sz="1200" b="0" i="0" kern="1200" dirty="0" smtClean="0">
                <a:solidFill>
                  <a:schemeClr val="tx1"/>
                </a:solidFill>
                <a:effectLst/>
                <a:latin typeface="+mn-lt"/>
                <a:ea typeface="+mn-ea"/>
                <a:cs typeface="+mn-cs"/>
              </a:rPr>
              <a:t>data across collections will depend on data format and access patterns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DocumentDB</a:t>
            </a:r>
            <a:r>
              <a:rPr lang="en-US" sz="1200" b="0" i="0" kern="1200" dirty="0" smtClean="0">
                <a:solidFill>
                  <a:schemeClr val="tx1"/>
                </a:solidFill>
                <a:effectLst/>
                <a:latin typeface="+mn-lt"/>
                <a:ea typeface="+mn-ea"/>
                <a:cs typeface="+mn-cs"/>
              </a:rPr>
              <a:t> accounts can be scaled linearly with cost via collections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smtClean="0">
                <a:solidFill>
                  <a:schemeClr val="tx1"/>
                </a:solidFill>
                <a:effectLst/>
                <a:latin typeface="+mn-lt"/>
                <a:ea typeface="+mn-ea"/>
                <a:cs typeface="+mn-cs"/>
              </a:rPr>
              <a:t>consistent hashing</a:t>
            </a:r>
            <a:r>
              <a:rPr lang="en-US" sz="1200" b="0" i="0" kern="1200" dirty="0" smtClean="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with </a:t>
            </a:r>
            <a:r>
              <a:rPr lang="en-US" sz="1200" b="0" i="1" kern="1200" dirty="0" smtClean="0">
                <a:solidFill>
                  <a:schemeClr val="tx1"/>
                </a:solidFill>
                <a:effectLst/>
                <a:latin typeface="+mn-lt"/>
                <a:ea typeface="+mn-ea"/>
                <a:cs typeface="+mn-cs"/>
              </a:rPr>
              <a:t>time stamp</a:t>
            </a:r>
            <a:r>
              <a:rPr lang="en-US" sz="1200" b="0" i="0" kern="1200" dirty="0" smtClean="0">
                <a:solidFill>
                  <a:schemeClr val="tx1"/>
                </a:solidFill>
                <a:effectLst/>
                <a:latin typeface="+mn-lt"/>
                <a:ea typeface="+mn-ea"/>
                <a:cs typeface="+mn-cs"/>
              </a:rPr>
              <a:t> properties (e.g., </a:t>
            </a:r>
            <a:r>
              <a:rPr lang="en-US" sz="1200" b="0" i="0" kern="1200" dirty="0" err="1" smtClean="0">
                <a:solidFill>
                  <a:schemeClr val="tx1"/>
                </a:solidFill>
                <a:effectLst/>
                <a:latin typeface="+mn-lt"/>
                <a:ea typeface="+mn-ea"/>
                <a:cs typeface="+mn-cs"/>
              </a:rPr>
              <a:t>eventTime</a:t>
            </a:r>
            <a:r>
              <a:rPr lang="en-US" sz="1200" b="0" i="0" kern="1200" dirty="0" smtClean="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74</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75</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80</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83</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94</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7/10/2015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vsd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1.vsdx"/></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customXml" Target="../../customXml/item3.xml"/><Relationship Id="rId4" Type="http://schemas.openxmlformats.org/officeDocument/2006/relationships/image" Target="../media/image52.emf"/></Relationships>
</file>

<file path=ppt/slides/_rels/slide8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0.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smtClean="0"/>
              <a:t>Contained Database </a:t>
            </a:r>
            <a:r>
              <a:rPr lang="en-US" sz="3200" dirty="0"/>
              <a:t>U</a:t>
            </a:r>
            <a:r>
              <a:rPr lang="en-US" sz="3200" dirty="0" smtClean="0"/>
              <a:t>sers</a:t>
            </a:r>
            <a:r>
              <a:rPr lang="en-US" sz="3200" dirty="0"/>
              <a:t> </a:t>
            </a:r>
            <a:endParaRPr lang="en-US" sz="3200" dirty="0" smtClean="0"/>
          </a:p>
          <a:p>
            <a:r>
              <a:rPr lang="en-US" sz="3200" dirty="0" smtClean="0"/>
              <a:t>Parallel Queries</a:t>
            </a:r>
          </a:p>
          <a:p>
            <a:r>
              <a:rPr lang="en-US" sz="3200" dirty="0"/>
              <a:t>Common Language Runtime (CLR) assemblies</a:t>
            </a:r>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0072C6"/>
                </a:solidFill>
              </a:rPr>
              <a:t>Other notable features</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Creates </a:t>
            </a:r>
            <a:r>
              <a:rPr lang="en-US" sz="4000" spc="-51" dirty="0">
                <a:solidFill>
                  <a:schemeClr val="bg2"/>
                </a:solidFill>
                <a:latin typeface="+mj-lt"/>
              </a:rPr>
              <a:t>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1226725" lvl="2" indent="-571500" defTabSz="914325">
              <a:spcBef>
                <a:spcPts val="1200"/>
              </a:spcBef>
              <a:buFont typeface="Wingdings" panose="05000000000000000000" pitchFamily="2" charset="2"/>
              <a:buChar char="§"/>
            </a:pPr>
            <a:r>
              <a:rPr lang="en-US" dirty="0" smtClean="0">
                <a:solidFill>
                  <a:srgbClr val="FFFFFF"/>
                </a:solidFill>
                <a:latin typeface="Segoe UI Light"/>
              </a:rPr>
              <a:t>Searching </a:t>
            </a:r>
            <a:r>
              <a:rPr lang="en-US" dirty="0">
                <a:solidFill>
                  <a:srgbClr val="FFFFFF"/>
                </a:solidFill>
                <a:latin typeface="Segoe UI Light"/>
              </a:rPr>
              <a:t>websites, product catalogs, news </a:t>
            </a:r>
            <a:r>
              <a:rPr lang="en-US" dirty="0" smtClean="0">
                <a:solidFill>
                  <a:srgbClr val="FFFFFF"/>
                </a:solidFill>
                <a:latin typeface="Segoe UI Light"/>
              </a:rPr>
              <a:t>items and </a:t>
            </a:r>
            <a:r>
              <a:rPr lang="en-US" dirty="0">
                <a:solidFill>
                  <a:srgbClr val="FFFFFF"/>
                </a:solidFill>
                <a:latin typeface="Segoe UI Light"/>
              </a:rPr>
              <a:t>more</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 Document </a:t>
            </a:r>
            <a:r>
              <a:rPr lang="en-US" dirty="0">
                <a:solidFill>
                  <a:srgbClr val="FFFFFF"/>
                </a:solidFill>
                <a:latin typeface="Segoe UI Light"/>
              </a:rPr>
              <a:t>management systems</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Any </a:t>
            </a:r>
            <a:r>
              <a:rPr lang="en-US" dirty="0">
                <a:solidFill>
                  <a:srgbClr val="FFFFFF"/>
                </a:solidFill>
                <a:latin typeface="Segoe UI Light"/>
              </a:rPr>
              <a:t>applications that need to provide search </a:t>
            </a:r>
            <a:r>
              <a:rPr lang="en-US" dirty="0" smtClean="0">
                <a:solidFill>
                  <a:srgbClr val="FFFFFF"/>
                </a:solidFill>
                <a:latin typeface="Segoe UI Light"/>
              </a:rPr>
              <a:t>capabilities </a:t>
            </a:r>
            <a:r>
              <a:rPr lang="en-US" dirty="0">
                <a:solidFill>
                  <a:srgbClr val="FFFFFF"/>
                </a:solidFill>
                <a:latin typeface="Segoe UI Light"/>
              </a:rPr>
              <a:t>over </a:t>
            </a:r>
            <a:r>
              <a:rPr lang="en-US" dirty="0" smtClean="0">
                <a:solidFill>
                  <a:srgbClr val="FFFFFF"/>
                </a:solidFill>
                <a:latin typeface="Segoe UI Light"/>
              </a:rPr>
              <a:t>	data </a:t>
            </a:r>
            <a:r>
              <a:rPr lang="en-US" dirty="0">
                <a:solidFill>
                  <a:srgbClr val="FFFFFF"/>
                </a:solidFill>
                <a:latin typeface="Segoe UI Light"/>
              </a:rPr>
              <a:t>stored in a SQL </a:t>
            </a:r>
            <a:r>
              <a:rPr lang="en-US" dirty="0" smtClean="0">
                <a:solidFill>
                  <a:srgbClr val="FFFFFF"/>
                </a:solidFill>
                <a:latin typeface="Segoe UI Light"/>
              </a:rPr>
              <a:t>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smtClean="0"/>
              <a:t>SQL </a:t>
            </a:r>
            <a:r>
              <a:rPr lang="en-US" sz="3600" dirty="0"/>
              <a:t>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26"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a:t>
            </a:r>
            <a:r>
              <a:rPr lang="en-US" sz="4000" dirty="0" smtClean="0"/>
              <a:t>via </a:t>
            </a:r>
            <a:r>
              <a:rPr lang="en-US" sz="4000" dirty="0"/>
              <a:t>custom </a:t>
            </a:r>
            <a:r>
              <a:rPr lang="en-US" sz="4000" dirty="0" err="1" smtClean="0"/>
              <a:t>sharding</a:t>
            </a:r>
            <a:endParaRPr lang="en-US" sz="4000" dirty="0"/>
          </a:p>
          <a:p>
            <a:pPr marL="252000" algn="l">
              <a:spcBef>
                <a:spcPts val="1200"/>
              </a:spcBef>
            </a:pPr>
            <a:r>
              <a:rPr lang="en-US" sz="4000" dirty="0" smtClean="0"/>
              <a:t>Scale </a:t>
            </a:r>
            <a:r>
              <a:rPr lang="en-US" sz="4000" dirty="0"/>
              <a:t>out via .</a:t>
            </a:r>
            <a:r>
              <a:rPr lang="en-US" sz="4000" dirty="0" smtClean="0"/>
              <a:t>NET </a:t>
            </a:r>
            <a:r>
              <a:rPr lang="en-US" sz="4000" dirty="0"/>
              <a:t>Client libraries </a:t>
            </a:r>
            <a:r>
              <a:rPr lang="en-US" sz="4000" dirty="0" smtClean="0"/>
              <a:t>consumed </a:t>
            </a:r>
            <a:r>
              <a:rPr lang="en-US" sz="4000" dirty="0"/>
              <a:t>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101"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a:t>
            </a:r>
            <a:r>
              <a:rPr lang="en-US" sz="3600" dirty="0" smtClean="0"/>
              <a:t>Engine</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(e.g. Reporting Services)</a:t>
            </a:r>
            <a:endParaRPr lang="en-US" sz="3200" dirty="0">
              <a:solidFill>
                <a:schemeClr val="tx1"/>
              </a:solidFill>
            </a:endParaRP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Hash</a:t>
            </a:r>
            <a:r>
              <a:rPr lang="en-US" sz="6600" dirty="0"/>
              <a:t/>
            </a:r>
            <a:br>
              <a:rPr lang="en-US" sz="6600" dirty="0"/>
            </a:br>
            <a:r>
              <a:rPr lang="en-US" sz="6600" dirty="0" smtClean="0"/>
              <a:t>Range</a:t>
            </a:r>
            <a:r>
              <a:rPr lang="en-US" sz="6600" dirty="0"/>
              <a:t/>
            </a:r>
            <a:br>
              <a:rPr lang="en-US" sz="6600" dirty="0"/>
            </a:br>
            <a:r>
              <a:rPr lang="en-US" sz="6600" dirty="0" smtClean="0"/>
              <a:t>Lookup</a:t>
            </a:r>
            <a:endParaRPr lang="en-US" sz="6600" dirty="0"/>
          </a:p>
        </p:txBody>
      </p:sp>
      <p:sp>
        <p:nvSpPr>
          <p:cNvPr id="6" name="Title 5"/>
          <p:cNvSpPr>
            <a:spLocks noGrp="1"/>
          </p:cNvSpPr>
          <p:nvPr>
            <p:ph type="title"/>
          </p:nvPr>
        </p:nvSpPr>
        <p:spPr/>
        <p:txBody>
          <a:bodyPr/>
          <a:lstStyle/>
          <a:p>
            <a:r>
              <a:rPr lang="en-US" sz="4000" dirty="0" smtClean="0"/>
              <a:t>Partitioning Data</a:t>
            </a:r>
            <a:r>
              <a:rPr lang="en-US" sz="4000" dirty="0"/>
              <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Hash</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Range</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Lookup</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Rich </a:t>
            </a:r>
            <a:r>
              <a:rPr lang="en-US" sz="3600" dirty="0">
                <a:solidFill>
                  <a:srgbClr val="0088EE"/>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0088EE"/>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Scoring </a:t>
            </a:r>
            <a:r>
              <a:rPr lang="en-US" sz="3600" dirty="0">
                <a:solidFill>
                  <a:srgbClr val="0088EE"/>
                </a:solidFill>
                <a:latin typeface="Segoe UI Light" panose="020B0502040204020203" pitchFamily="34" charset="0"/>
                <a:cs typeface="Segoe UI Light" panose="020B0502040204020203" pitchFamily="34" charset="0"/>
              </a:rPr>
              <a:t>profiles to model search result </a:t>
            </a:r>
            <a:r>
              <a:rPr lang="en-US" sz="3600" dirty="0" smtClean="0">
                <a:solidFill>
                  <a:srgbClr val="0088EE"/>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0088EE"/>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val="20000"/>
                    </a:ext>
                  </a:extLst>
                </a:gridCol>
                <a:gridCol w="4067504">
                  <a:extLst>
                    <a:ext uri="{9D8B030D-6E8A-4147-A177-3AD203B41FA5}">
                      <a16:colId xmlns:a16="http://schemas.microsoft.com/office/drawing/2014/main" val="20001"/>
                    </a:ext>
                  </a:extLst>
                </a:gridCol>
                <a:gridCol w="4635062">
                  <a:extLst>
                    <a:ext uri="{9D8B030D-6E8A-4147-A177-3AD203B41FA5}">
                      <a16:colId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Scales to petabytes of data</a:t>
            </a:r>
          </a:p>
          <a:p>
            <a:pPr>
              <a:lnSpc>
                <a:spcPct val="90000"/>
              </a:lnSpc>
              <a:spcAft>
                <a:spcPts val="1200"/>
              </a:spcAft>
            </a:pPr>
            <a:r>
              <a:rPr lang="en-US" dirty="0" smtClean="0">
                <a:solidFill>
                  <a:srgbClr val="0088EE"/>
                </a:solidFill>
                <a:latin typeface="Segoe UI Light"/>
              </a:rPr>
              <a:t>Massively Parallel Processing</a:t>
            </a:r>
          </a:p>
          <a:p>
            <a:pPr>
              <a:lnSpc>
                <a:spcPct val="90000"/>
              </a:lnSpc>
              <a:spcAft>
                <a:spcPts val="1200"/>
              </a:spcAft>
            </a:pPr>
            <a:r>
              <a:rPr lang="en-US" dirty="0" smtClean="0">
                <a:solidFill>
                  <a:srgbClr val="0088EE"/>
                </a:solidFill>
                <a:latin typeface="Segoe UI Light"/>
              </a:rPr>
              <a:t>Instant-on compute scales in seconds</a:t>
            </a:r>
          </a:p>
          <a:p>
            <a:pPr>
              <a:lnSpc>
                <a:spcPct val="90000"/>
              </a:lnSpc>
              <a:spcAft>
                <a:spcPts val="1200"/>
              </a:spcAft>
            </a:pPr>
            <a:r>
              <a:rPr lang="en-US" dirty="0" smtClean="0">
                <a:solidFill>
                  <a:srgbClr val="0088EE"/>
                </a:soli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Get started in minutes</a:t>
            </a:r>
          </a:p>
          <a:p>
            <a:pPr>
              <a:lnSpc>
                <a:spcPct val="90000"/>
              </a:lnSpc>
              <a:spcAft>
                <a:spcPts val="1200"/>
              </a:spcAft>
            </a:pPr>
            <a:r>
              <a:rPr lang="en-US" dirty="0" smtClean="0">
                <a:solidFill>
                  <a:srgbClr val="0088EE"/>
                </a:solidFill>
                <a:latin typeface="Segoe UI Light"/>
              </a:rPr>
              <a:t>Integrated with Azure ML, </a:t>
            </a:r>
            <a:r>
              <a:rPr lang="en-US" dirty="0" err="1" smtClean="0">
                <a:solidFill>
                  <a:srgbClr val="0088EE"/>
                </a:solidFill>
                <a:latin typeface="Segoe UI Light"/>
              </a:rPr>
              <a:t>PowerBI</a:t>
            </a:r>
            <a:r>
              <a:rPr lang="en-US" dirty="0" smtClean="0">
                <a:solidFill>
                  <a:srgbClr val="0088EE"/>
                </a:solidFill>
                <a:latin typeface="Segoe UI Light"/>
              </a:rPr>
              <a:t> &amp; ADF</a:t>
            </a:r>
          </a:p>
          <a:p>
            <a:pPr>
              <a:lnSpc>
                <a:spcPct val="90000"/>
              </a:lnSpc>
              <a:spcAft>
                <a:spcPts val="1200"/>
              </a:spcAft>
            </a:pPr>
            <a:r>
              <a:rPr lang="en-US" dirty="0" smtClean="0">
                <a:solidFill>
                  <a:srgbClr val="0088EE"/>
                </a:soli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Simple billing compute &amp; storage</a:t>
            </a:r>
          </a:p>
          <a:p>
            <a:pPr>
              <a:lnSpc>
                <a:spcPct val="90000"/>
              </a:lnSpc>
              <a:spcAft>
                <a:spcPts val="1200"/>
              </a:spcAft>
            </a:pPr>
            <a:r>
              <a:rPr lang="en-US" dirty="0" smtClean="0">
                <a:solidFill>
                  <a:srgbClr val="0088EE"/>
                </a:solidFill>
                <a:latin typeface="Segoe UI Light"/>
              </a:rPr>
              <a:t>Pay for what you need, when you need it with dynamic pause</a:t>
            </a:r>
          </a:p>
          <a:p>
            <a:pPr>
              <a:lnSpc>
                <a:spcPct val="90000"/>
              </a:lnSpc>
              <a:spcAft>
                <a:spcPts val="1200"/>
              </a:spcAft>
            </a:pPr>
            <a:r>
              <a:rPr lang="en-US" dirty="0" smtClean="0">
                <a:solidFill>
                  <a:srgbClr val="0088EE"/>
                </a:solidFill>
                <a:latin typeface="Segoe UI Light"/>
              </a:rPr>
              <a:t>Bring DW to the Cloud without rewriting</a:t>
            </a:r>
            <a:endParaRPr lang="en-US" dirty="0">
              <a:solidFill>
                <a:srgbClr val="0088EE"/>
              </a:soli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Store and manage infinite</a:t>
            </a:r>
            <a:r>
              <a:rPr lang="en-US" sz="3200" dirty="0">
                <a:solidFill>
                  <a:srgbClr val="0088EE"/>
                </a:solidFill>
                <a:latin typeface="+mj-lt"/>
                <a:ea typeface="Segoe UI" pitchFamily="34" charset="0"/>
              </a:rPr>
              <a:t> </a:t>
            </a:r>
            <a:r>
              <a:rPr lang="en-US" sz="3200" dirty="0" smtClean="0">
                <a:solidFill>
                  <a:srgbClr val="0088EE"/>
                </a:solidFill>
                <a:latin typeface="+mj-lt"/>
                <a:ea typeface="Segoe UI" pitchFamily="34" charset="0"/>
              </a:rPr>
              <a:t>data</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High through put</a:t>
            </a:r>
            <a:r>
              <a:rPr lang="en-US" sz="3200" dirty="0">
                <a:solidFill>
                  <a:srgbClr val="0088EE"/>
                </a:solidFill>
                <a:latin typeface="+mj-lt"/>
                <a:ea typeface="Segoe UI" pitchFamily="34" charset="0"/>
              </a:rPr>
              <a:t>, low </a:t>
            </a:r>
            <a:r>
              <a:rPr lang="en-US" sz="3200" dirty="0" smtClean="0">
                <a:solidFill>
                  <a:srgbClr val="0088EE"/>
                </a:solidFill>
                <a:latin typeface="+mj-lt"/>
                <a:ea typeface="Segoe UI" pitchFamily="34" charset="0"/>
              </a:rPr>
              <a:t>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Enterprise-grade security + access control</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189673cb-4923-4bbb-94d6-78aeba63d872"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customXml/itemProps4.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981</TotalTime>
  <Words>7681</Words>
  <Application>Microsoft Office PowerPoint</Application>
  <PresentationFormat>Widescreen</PresentationFormat>
  <Paragraphs>1057</Paragraphs>
  <Slides>100</Slides>
  <Notes>81</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100</vt:i4>
      </vt:variant>
    </vt:vector>
  </HeadingPairs>
  <TitlesOfParts>
    <vt:vector size="117"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Jon Galloway</cp:lastModifiedBy>
  <cp:revision>52</cp:revision>
  <cp:lastPrinted>2014-03-26T17:46:13Z</cp:lastPrinted>
  <dcterms:created xsi:type="dcterms:W3CDTF">2015-04-25T14:54:57Z</dcterms:created>
  <dcterms:modified xsi:type="dcterms:W3CDTF">2015-07-10T08:31:22Z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